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3" r:id="rId7"/>
    <p:sldId id="264" r:id="rId8"/>
    <p:sldId id="265" r:id="rId9"/>
    <p:sldId id="266" r:id="rId10"/>
    <p:sldId id="270" r:id="rId11"/>
    <p:sldId id="269" r:id="rId12"/>
    <p:sldId id="272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6A3"/>
    <a:srgbClr val="5A6A73"/>
    <a:srgbClr val="1E1E1E"/>
    <a:srgbClr val="657C88"/>
    <a:srgbClr val="54BCDF"/>
    <a:srgbClr val="000000"/>
    <a:srgbClr val="FFFFFF"/>
    <a:srgbClr val="252C36"/>
    <a:srgbClr val="F2F2F2"/>
    <a:srgbClr val="84C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5558" autoAdjust="0"/>
  </p:normalViewPr>
  <p:slideViewPr>
    <p:cSldViewPr snapToGrid="0">
      <p:cViewPr>
        <p:scale>
          <a:sx n="100" d="100"/>
          <a:sy n="100" d="100"/>
        </p:scale>
        <p:origin x="816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chemeClr val="bg2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chemeClr val="tx1">
            <a:lumMod val="95000"/>
          </a:schemeClr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/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/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F2F2F2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/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F2F2F2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F2F2F2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000000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>
        <a:solidFill>
          <a:srgbClr val="F2F2F2"/>
        </a:solidFill>
      </dgm:spPr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000000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>
        <a:solidFill>
          <a:srgbClr val="000000"/>
        </a:solidFill>
      </dgm:spPr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>
        <a:solidFill>
          <a:srgbClr val="F2F2F2"/>
        </a:solidFill>
      </dgm:spPr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chemeClr val="bg2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Köszöntöm a tisztelt záróvizsga bizottságot, én Miklós Árpád vagyok és szeretném röviden bemutatni a diplomamunkámat, aminek a címe:</a:t>
            </a:r>
          </a:p>
          <a:p>
            <a:r>
              <a:rPr lang="hu-HU" noProof="0" dirty="0"/>
              <a:t>Ipari folyamat szimulációja és irányítása programozható logikai vezérlővel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I/O interfész felnyitása nélkül a hardverre vonatkozóan nem volt lehetőségem információkat szerezni, ezért a visszafejtés csak a kommunikációra korlátoztam.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Mivel ennek az eszköznek a PLC digitális I/O moduljaival való használatát tartottam szem előtt, az analóg be- és kimenetek működtetésének a feltárását meghagytam továbbfejlesztési lehetőségnek.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kommunikáció lehallgatását egy speciális szoftverrel végeztem, ami képes a megfigyelt soros porton áthaladó adatokat akkor is </a:t>
            </a:r>
            <a:r>
              <a:rPr lang="hu-HU" noProof="0" dirty="0" err="1"/>
              <a:t>monitorozni</a:t>
            </a:r>
            <a:r>
              <a:rPr lang="hu-HU" noProof="0" dirty="0"/>
              <a:t>, ha a portot egy másik alkalmazás nyitotta meg.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lehallgatást mindig a bemenet és a kimenet egy-egy előre meghatározott állapotához végeztem el a beérkező adatok könnyebb értelmezhetősége érdekében.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prototípus megvalósításával két kérdésre keresztem a választ: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Megvalósítható-e az, hogy a BORIS egy másik eszközt az I/O interfésznek tekintsen?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Sikerült-e helyesen és teljes körűen visszafejteni a kommunikációt?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56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Most pedig bemutatnám, hogy a visszafejtett adatokkal hogyan valósítottam meg egy saját megoldást az I/O interfész működtetésére.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69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Ezt a komponens a BORIS helyettesítése érdekében valósítottam meg. Nincs saját szerkesztőfelülete, helyette lehetővé teszi egy tetszőleges szoftver számára az I/O interfész működtetését.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komponenst úgy terveztem meg, hogy kellően rugalmas és bővíthető legyen, hogy akár egy saját szerkesztőfelületet is kaphasson anélkül, hogy jelentősen módosítani kelljen rajta.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implementáció közben ügyeltem arra, hogy minden programozott logika tesztelve legyen anélkül, hogy ehhez valódi eszközökre lenne szükség: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hibákat megfelelően jelzik-e a komponens egyes részei?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kimenő és beérkező adatbyte-ok megfelelően vannak-e kódolva és dekódolva?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komponens valódi eszközökkel való teszteléséhez elkészítettem az I/O interfész szoftveres mását.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QML nyelv eszközeivel és az elkészült komponenssel újra megvalósítottam a karosszéria gyártósor emulációját az ellenőrzőlogikák nélkül. Az ellenőrző logikák megvalósítása a JavaScript eszközeivel triviális.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73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látható attribútumok azok a tulajdonságok és metódusok, amelyek láthatóak a külvilág, elsősorban a QML, számára.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bemenetek és a kimenetek állapotai két 16-bites tulajdonság segítségével érhetőek el, akár bitenkénti 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Lehetőség van QML-</a:t>
            </a:r>
            <a:r>
              <a:rPr lang="hu-HU" noProof="0" dirty="0" err="1"/>
              <a:t>ből</a:t>
            </a:r>
            <a:r>
              <a:rPr lang="hu-HU" noProof="0" dirty="0"/>
              <a:t> is kiválasztani a kommunikációs portot és az adatcserék közötti időtartamot.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kommunikáció elindítására és megállítására két metódus érhető el, a hibák pedig eseményként következnek be.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</a:t>
            </a:r>
            <a:r>
              <a:rPr lang="hu-HU" noProof="0" dirty="0" err="1"/>
              <a:t>Controller</a:t>
            </a:r>
            <a:r>
              <a:rPr lang="hu-HU" noProof="0" dirty="0"/>
              <a:t> komponens úgy lett kialakítva, hogy bármilyen időzítő vagy kommunikációs port implementációval </a:t>
            </a:r>
            <a:r>
              <a:rPr lang="hu-HU" noProof="0" dirty="0" err="1"/>
              <a:t>működjön</a:t>
            </a:r>
            <a:r>
              <a:rPr lang="hu-HU" noProof="0" dirty="0"/>
              <a:t>. A fejlesztéshez például soros port helyett </a:t>
            </a:r>
            <a:r>
              <a:rPr lang="hu-HU" noProof="0" dirty="0" err="1"/>
              <a:t>echo</a:t>
            </a:r>
            <a:r>
              <a:rPr lang="hu-HU" noProof="0" dirty="0"/>
              <a:t> vagy virtuális portok lettek használva.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Access a Qt keretrendszer és a standard C++ függvénykönyvtárak segítségével valósult meg, ezért minden olyan platformra fordítható, amelyik rendelkezik megfelelő C++ fordítóval és a Qt támogatja.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1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Jobb oldalt látható a megvalósított vezérlőpult, amelyik a BORIS Access komponens segítségével képes kapcsolgatni az I/O interfész kimeneteit és olvasni a bemeneteit.</a:t>
            </a:r>
          </a:p>
          <a:p>
            <a:r>
              <a:rPr lang="hu-HU" noProof="0" dirty="0"/>
              <a:t>Ezen felül pedig egy közel egyperces videóval szeretném bemutatni a megvalósított alternatív emulációt, ami ugyanezzel a komponenssel működik.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13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Folytatásképpen pedig még mutatnám hogyan gondoltam tovább az I/O interfész utánzó prototípust, amit még a technológia visszafejtésekor valósítottam meg.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74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prototípuson nem volt mit terveznem, mivel azt egy előre legyártott </a:t>
            </a:r>
            <a:r>
              <a:rPr lang="hu-HU" noProof="0" dirty="0" err="1"/>
              <a:t>fejleszőlapon</a:t>
            </a:r>
            <a:r>
              <a:rPr lang="hu-HU" noProof="0" dirty="0"/>
              <a:t> valósítottam és nem is voltak PLC-re köthető be- és kimenetei.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cél az volt, hogy a be- és kimentek galvanikusan le legyenek választva a mikrovezérlő áramköréről, ez utóbbi pedig USB-ről legyen megtáplálva.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megrajzolt nyomtatott áramkört az </a:t>
            </a:r>
            <a:r>
              <a:rPr lang="hu-HU" noProof="0" dirty="0" err="1"/>
              <a:t>Eurocircuits</a:t>
            </a:r>
            <a:r>
              <a:rPr lang="hu-HU" noProof="0" dirty="0"/>
              <a:t> Kft.-vel gyárttattam 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mikrovezérlő programja leginkább a perifériák bekonfigurálásban tér el a prototípustól, amihez az STM32F10x </a:t>
            </a:r>
            <a:r>
              <a:rPr lang="en-US" noProof="0" dirty="0"/>
              <a:t>Standard Peripheral </a:t>
            </a:r>
            <a:r>
              <a:rPr lang="en-US" noProof="0" dirty="0" err="1"/>
              <a:t>Libraryt</a:t>
            </a:r>
            <a:r>
              <a:rPr lang="en-US" noProof="0" dirty="0"/>
              <a:t> </a:t>
            </a:r>
            <a:r>
              <a:rPr lang="hu-HU" noProof="0" dirty="0"/>
              <a:t>használtam fel.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Az oszcilloszkópos mérésekkel arra jutottam, hogy a be- és kimenetek átlagos késleltetése kb. 3,5 μs és 60 μs között van.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53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bemenetek (középen lent) nagyon egyszerűen egy optocsatolóval illesztik a 24 V-os jelszintű bemeneteket a 3,3 V-os jelszintű mikrovezérlőhöz.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kimenetek (baloldalon) egyrészt tranzisztorokkal erősítik a mikrovezérlő kimeneteit, majd optocsatolóval leválasztva a kimenetekre a 24 V-os jelet motorvezérlőkkel kapcsolják.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motorvezérlők nagyobb teljesítményt képesek képes kiszolgálni: 600 mA folyamatos és 1,2 A csúcs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Az alkalmazott tranzisztor tömb is elfogadható lehetett volna: 500 mA folyamatos és 600 mA csúcs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mikrovezérlő (jobboldalon) 8 MHz-es oszcillátorral lett ellátva, ami a belső PLL-el 72MHz-re lett felszorozva, az UART2 pedig a következőképpen lett bekonfigurálva: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9600 baud,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8-bit szóhosszúság,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1 stopbit és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nincs paritás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Mint az adatbyte-ok fogadása, mint a válaszok byte-</a:t>
            </a:r>
            <a:r>
              <a:rPr lang="hu-HU" noProof="0" dirty="0" err="1"/>
              <a:t>jainak</a:t>
            </a:r>
            <a:r>
              <a:rPr lang="hu-HU" noProof="0" dirty="0"/>
              <a:t> soros kiléptetése megszakításokkal van megvalósítva.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81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Végezetül szeretném összefoglalni a legfontosabb eredményeket.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56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megvalósítás egyfelől jól példázza azt, hogy a BORIS milyen mértékben alkalmas a feladatra, másfelől segít a hasonló feladatok megvalósításában.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technológia visszafejtésével lehetővé tettem, hogy kompatibilis helyettesítő megoldások készülhessenek.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alternatív megoldással lehetővé tettem, hogy a már meglévő I/O interfész hatékonyabban ki lehessen használni a PLC programozás gyakorlásában.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helyettesítő elektronika megtervezésével egy olcsóbban kivitelezhető alternatívát valósítottam meg, ami felhasználható a PLC programozás gyakorlásában.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0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 következőkben ismertetném a </a:t>
            </a:r>
            <a:r>
              <a:rPr lang="hu-HU" b="1" noProof="0" dirty="0"/>
              <a:t>kidolgozandó feladatot</a:t>
            </a:r>
            <a:r>
              <a:rPr lang="hu-HU" noProof="0" dirty="0"/>
              <a:t>, majd bemutatnám a </a:t>
            </a:r>
            <a:r>
              <a:rPr lang="hu-HU" b="1" noProof="0" dirty="0"/>
              <a:t>kidolgozás legfontosabb részleteit </a:t>
            </a:r>
            <a:r>
              <a:rPr lang="hu-HU" noProof="0" dirty="0"/>
              <a:t>célok szerint csoportosítva, végül pedig összefoglalnám az </a:t>
            </a:r>
            <a:r>
              <a:rPr lang="hu-HU" b="1" noProof="0" dirty="0"/>
              <a:t>elért eredményeimet</a:t>
            </a:r>
            <a:r>
              <a:rPr lang="hu-HU" noProof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jól látható módon nem az animációkban gazdag emulációk megvalósítására lett kifejlesztve, hanem dinamikus rendszerek modellezésére és szimulálására.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QML elsősorban animációkban gazdag kezelőfelületek fejlesztéséhez lett kialakítva, ipari folyamat emulálására még nem láttam példát, pedig teljesen alkalmas rá.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Akár saját vizualizációval és vezérlőpulttal rendelkező DC-motoros alkalmazásokban is használható, habár egyenlőre csak egy sebességfokozattal, a PWM ugyanis nincs megvalósítva hozzá.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QML egyszerű vizualizációkészítést tesz lehetővé, de igazán hatékony úgy tud lenni, ha a rendelkezésre álló objektumok (tartályok, szelepek, motorok stb.) száma magas.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raszteres képek nem transzformálhatók torzulásmentesen a QML pedig nem túl jó a vektorgrafikus képek kezelésében. A QML saját vektorgrafikus elemeket kínál megoldásképp.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Habár a hordozhatósági problémával szembeni megoldásom nem fejtettem ki bővebben, a BORIS hatékonyabb használatához mindenképpen érdemes lenne továbbfejleszteni.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10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Köszönöm a megtisztelő figyelmet. Várom a kérdéseket...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6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munkám egyik célja a rendelkezése álló HIL szimulátor megismerése volt, majd a segítségével egy olyan emuláció megvalósítása, ami később jól alkalmazható a PLC versenyekre való felkészítésben.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irányítás megvalósításával elsődleges célom az elkészült emuláció tesztelése és a működésének az igazolása volt.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HIL szimulátor helyettesítésének az igényét a hozzá tartozó szoftver korlátjai és a hardverének a viszonylag magas ára hozták el, ugyanakkor a hardverének a forgalmazása azóta meg is szűnt.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15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</a:t>
            </a:r>
            <a:r>
              <a:rPr lang="en-US" noProof="0" dirty="0"/>
              <a:t> </a:t>
            </a:r>
            <a:r>
              <a:rPr lang="hu-HU" noProof="0" dirty="0"/>
              <a:t>és az I/O interfész az ipari folyamat emulációjához lettek felhasználva.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emulált ipari folyamat irányításához az OMRON PLC lett felhasználva, ami a CX-Programmer segítségével lett felprogramozva.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</a:t>
            </a:r>
            <a:r>
              <a:rPr lang="en-US" noProof="0" dirty="0"/>
              <a:t>Serial Port Monitor </a:t>
            </a:r>
            <a:r>
              <a:rPr lang="hu-HU" noProof="0" dirty="0"/>
              <a:t>segédprogramra a BORIS és az I/O interfész közötti kommunikáció lehallgatásához volt szükség.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EasyPIC fejlesztőlap és a hozzá tartozó </a:t>
            </a:r>
            <a:r>
              <a:rPr lang="en-US" noProof="0" dirty="0"/>
              <a:t>mikroC PRO for PIC </a:t>
            </a:r>
            <a:r>
              <a:rPr lang="hu-HU" noProof="0" dirty="0"/>
              <a:t>fejlesztői környezet a BORIS megtévesztéséhez kellettek a lehallgatott adatok igazolása érdekében.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I/O interfészt működtető szoftverkomponens fejlesztése Qt keretrendszerrel valósult meg a </a:t>
            </a:r>
            <a:r>
              <a:rPr lang="en-US" noProof="0" dirty="0"/>
              <a:t>Qt Creator </a:t>
            </a:r>
            <a:r>
              <a:rPr lang="hu-HU" noProof="0" dirty="0"/>
              <a:t>fejlesztői környezetben.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helyettesítő elektronika az </a:t>
            </a:r>
            <a:r>
              <a:rPr lang="en-US" noProof="0" dirty="0"/>
              <a:t>Altium Designer </a:t>
            </a:r>
            <a:r>
              <a:rPr lang="hu-HU" noProof="0" dirty="0"/>
              <a:t>felhasználásával lett megtervezve, a rajta levő mikrovezérlő pedig a </a:t>
            </a:r>
            <a:r>
              <a:rPr lang="en-US" noProof="0" dirty="0"/>
              <a:t>IAR Embedded Workbench for Arm </a:t>
            </a:r>
            <a:r>
              <a:rPr lang="hu-HU" noProof="0" dirty="0"/>
              <a:t>segítéségével lett beprogramozva.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3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Rá is térnék az kiválasztott ipari folyamat emulálására és irányítására…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8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fejlesztés megkezdése előtt áttanulmányoztam az karosszéria gyártósor irányításához kiadott feladatlapot. Az emulációt úgy kellett megvalósítanom, hogy az a feladatlapnak megfelelő módon irányítható legyen.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kezeléséről kevés információ állt a rendelkezésre, főleg a hozzá tartozó animációkészítő modulról, ezért ki kellett tapasztalnom a képességeit és a korlátait.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emuláció megvalósításakor először az animációkat valósítottam meg, amiknek a kipróbálásához a BORIS által nyújtott jelforrásokat használtam, az ellenőrző logikákat pedig már az irányítással együtt.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irányítást SFC (</a:t>
            </a:r>
            <a:r>
              <a:rPr lang="en-US" noProof="0" dirty="0"/>
              <a:t>Sequential Function Charts</a:t>
            </a:r>
            <a:r>
              <a:rPr lang="hu-HU" noProof="0" dirty="0"/>
              <a:t>) nyelven , a hozzá tartozó akciókat pedig ST (</a:t>
            </a:r>
            <a:r>
              <a:rPr lang="en-US" noProof="0" dirty="0"/>
              <a:t>Structured Text</a:t>
            </a:r>
            <a:r>
              <a:rPr lang="hu-HU" noProof="0" dirty="0"/>
              <a:t>) és LD (</a:t>
            </a:r>
            <a:r>
              <a:rPr lang="en-US" noProof="0" dirty="0"/>
              <a:t>Ladder Diagram</a:t>
            </a:r>
            <a:r>
              <a:rPr lang="hu-HU" noProof="0" dirty="0"/>
              <a:t>) nyelveken valósítottam meg: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LD – Késleltetések,  bemenetek állapotváltváltozásaira való várakoztatások, stb.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ST – Összetettebb elágazások, tömbökkel való műveletek, stb.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emulációba épített ellenőrző logikák tesztelését az irányítás szándékosan beépített hibák segítségével teszteltem.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27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rendelkezésre álló vizuális elemekből csak a robotkarokat lehetett elkészíteni megkérdőjelezhető felismerhetőségben.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Egyedül a mozgóképek lejátszásához van beépített elem, de már ez is </a:t>
            </a:r>
            <a:r>
              <a:rPr lang="hu-HU" noProof="0" dirty="0" err="1"/>
              <a:t>cask</a:t>
            </a:r>
            <a:r>
              <a:rPr lang="hu-HU" noProof="0" dirty="0"/>
              <a:t> külső jellel működtethető kellően szabadon.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tároláshoz elsősorban flip-</a:t>
            </a:r>
            <a:r>
              <a:rPr lang="hu-HU" noProof="0" dirty="0" err="1"/>
              <a:t>flopok</a:t>
            </a:r>
            <a:r>
              <a:rPr lang="hu-HU" noProof="0" dirty="0"/>
              <a:t>, illetve egy analóg puffer állnak a rendelkezésre. Habár nem lehetetlen, de ezekkel </a:t>
            </a:r>
            <a:r>
              <a:rPr lang="hu-HU" u="none" noProof="0" dirty="0"/>
              <a:t>létrehozni</a:t>
            </a:r>
            <a:r>
              <a:rPr lang="hu-HU" noProof="0" dirty="0"/>
              <a:t> </a:t>
            </a:r>
            <a:r>
              <a:rPr lang="hu-HU" u="none" noProof="0" dirty="0"/>
              <a:t>például egy tömböt, igen nehézkes.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u="none" noProof="0" dirty="0"/>
              <a:t>A BORIS számos hiányosságokkal rendelkezik, így például nincs benne visszavonás művelet, amik hátráltatták a munkát.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u="none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Tovább tart a vizualizáció újra rajzolása, mint amennyi idő erre a rendelkezésre áll két változás között. Ettől az újra rajzolási feladatok feltolkollanak és késni kezd az vizualizáció a vizualizálandó eseményektől.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Windows nem valós idejű operációs rendszer, így a soros porton keresztüli kommunikáció késleltetése nem meghatározható. Ez ellehetetleníti az impulzusszélességen vagy a frekvencián alapuló megoldásokat.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Windows Feladatkezelőjéből is látszik, hogy a BORIS az emulációk futtatásakor folyamatosan és jelentős mértékben terheli a processzort. Mindez úgy az emulációra, mint a vizualizációra negatív hatással van.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6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Egy közel egyperces videóval szeretném bemutatni a megvalósított emulációt és az azt üzemeltető irányítást.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61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Az emulációhoz használt technológia helyettesítésének a bemutatása előtt szeretném ismertetni a visszafejtésének a lefőbb aspektusait…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7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A98C7B-9474-46FE-B197-802A25DB712B}"/>
              </a:ext>
            </a:extLst>
          </p:cNvPr>
          <p:cNvGrpSpPr/>
          <p:nvPr userDrawn="1"/>
        </p:nvGrpSpPr>
        <p:grpSpPr>
          <a:xfrm>
            <a:off x="615420" y="3069278"/>
            <a:ext cx="1997603" cy="1024349"/>
            <a:chOff x="615420" y="3069278"/>
            <a:chExt cx="1997603" cy="102434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A16AF3-B8C2-43B8-A9D2-B9E79C1B7077}"/>
                </a:ext>
              </a:extLst>
            </p:cNvPr>
            <p:cNvSpPr/>
            <p:nvPr/>
          </p:nvSpPr>
          <p:spPr>
            <a:xfrm>
              <a:off x="615420" y="3255171"/>
              <a:ext cx="170390" cy="17039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B6BFA0-92FC-43E7-A40A-896BD7AB54E9}"/>
                </a:ext>
              </a:extLst>
            </p:cNvPr>
            <p:cNvSpPr/>
            <p:nvPr/>
          </p:nvSpPr>
          <p:spPr>
            <a:xfrm>
              <a:off x="865583" y="3736181"/>
              <a:ext cx="175420" cy="17542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0F797B-D24F-46A2-81F4-BA26107F1638}"/>
                </a:ext>
              </a:extLst>
            </p:cNvPr>
            <p:cNvSpPr/>
            <p:nvPr/>
          </p:nvSpPr>
          <p:spPr>
            <a:xfrm>
              <a:off x="1959240" y="3464584"/>
              <a:ext cx="141419" cy="14286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BD1DCF-7EBA-45E9-8513-B6CF7B4656F6}"/>
                </a:ext>
              </a:extLst>
            </p:cNvPr>
            <p:cNvSpPr/>
            <p:nvPr/>
          </p:nvSpPr>
          <p:spPr>
            <a:xfrm>
              <a:off x="1294872" y="3389687"/>
              <a:ext cx="140162" cy="14159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440973-5AFD-4851-899D-9239D5CBE9C7}"/>
                </a:ext>
              </a:extLst>
            </p:cNvPr>
            <p:cNvSpPr/>
            <p:nvPr/>
          </p:nvSpPr>
          <p:spPr>
            <a:xfrm>
              <a:off x="2164828" y="3460484"/>
              <a:ext cx="178504" cy="180326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A65625-A964-48F8-907A-29FF50952075}"/>
                </a:ext>
              </a:extLst>
            </p:cNvPr>
            <p:cNvSpPr/>
            <p:nvPr/>
          </p:nvSpPr>
          <p:spPr>
            <a:xfrm>
              <a:off x="785813" y="3069278"/>
              <a:ext cx="1816892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892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816892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C0CF7CE-6B97-4550-8FE9-BB5024824F40}"/>
                </a:ext>
              </a:extLst>
            </p:cNvPr>
            <p:cNvSpPr/>
            <p:nvPr/>
          </p:nvSpPr>
          <p:spPr>
            <a:xfrm flipV="1">
              <a:off x="1036637" y="3819782"/>
              <a:ext cx="1576386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76386"/>
                <a:gd name="connsiteY0" fmla="*/ 273845 h 273845"/>
                <a:gd name="connsiteX1" fmla="*/ 297655 w 1576386"/>
                <a:gd name="connsiteY1" fmla="*/ 271462 h 273845"/>
                <a:gd name="connsiteX2" fmla="*/ 557211 w 1576386"/>
                <a:gd name="connsiteY2" fmla="*/ 0 h 273845"/>
                <a:gd name="connsiteX3" fmla="*/ 1576386 w 1576386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6386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576386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988C76-CEC4-47C7-8EC3-670A36F4D0BB}"/>
                </a:ext>
              </a:extLst>
            </p:cNvPr>
            <p:cNvSpPr/>
            <p:nvPr/>
          </p:nvSpPr>
          <p:spPr>
            <a:xfrm>
              <a:off x="1422664" y="3166135"/>
              <a:ext cx="1176337" cy="271462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176337"/>
                <a:gd name="connsiteY0" fmla="*/ 271462 h 271462"/>
                <a:gd name="connsiteX1" fmla="*/ 626269 w 1176337"/>
                <a:gd name="connsiteY1" fmla="*/ 0 h 271462"/>
                <a:gd name="connsiteX2" fmla="*/ 1176337 w 1176337"/>
                <a:gd name="connsiteY2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337" h="271462">
                  <a:moveTo>
                    <a:pt x="0" y="271462"/>
                  </a:moveTo>
                  <a:lnTo>
                    <a:pt x="626269" y="0"/>
                  </a:lnTo>
                  <a:lnTo>
                    <a:pt x="117633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DCA9A4-6167-41BB-9301-850AA917CB7A}"/>
                </a:ext>
              </a:extLst>
            </p:cNvPr>
            <p:cNvSpPr/>
            <p:nvPr/>
          </p:nvSpPr>
          <p:spPr>
            <a:xfrm flipV="1">
              <a:off x="2080946" y="3592506"/>
              <a:ext cx="526257" cy="40957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257" h="409575">
                  <a:moveTo>
                    <a:pt x="0" y="409575"/>
                  </a:moveTo>
                  <a:lnTo>
                    <a:pt x="319088" y="88107"/>
                  </a:lnTo>
                  <a:lnTo>
                    <a:pt x="52625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3BD12E-4C99-4D44-BEFA-C412A7D03E31}"/>
                </a:ext>
              </a:extLst>
            </p:cNvPr>
            <p:cNvSpPr/>
            <p:nvPr/>
          </p:nvSpPr>
          <p:spPr>
            <a:xfrm>
              <a:off x="2343333" y="3559827"/>
              <a:ext cx="265458" cy="45719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  <a:gd name="connsiteX0" fmla="*/ 0 w 319088"/>
                <a:gd name="connsiteY0" fmla="*/ 321468 h 321468"/>
                <a:gd name="connsiteX1" fmla="*/ 319088 w 319088"/>
                <a:gd name="connsiteY1" fmla="*/ 0 h 321468"/>
                <a:gd name="connsiteX0" fmla="*/ 0 w 392907"/>
                <a:gd name="connsiteY0" fmla="*/ 7143 h 7143"/>
                <a:gd name="connsiteX1" fmla="*/ 392907 w 392907"/>
                <a:gd name="connsiteY1" fmla="*/ 0 h 7143"/>
                <a:gd name="connsiteX0" fmla="*/ 0 w 10000"/>
                <a:gd name="connsiteY0" fmla="*/ 0 h 0"/>
                <a:gd name="connsiteX1" fmla="*/ 10000 w 1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>
                  <a:moveTo>
                    <a:pt x="0" y="0"/>
                  </a:move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31DF9C-4AE4-4B6F-9F61-D15CB7D63734}"/>
              </a:ext>
            </a:extLst>
          </p:cNvPr>
          <p:cNvGrpSpPr/>
          <p:nvPr userDrawn="1"/>
        </p:nvGrpSpPr>
        <p:grpSpPr>
          <a:xfrm rot="10800000">
            <a:off x="9578977" y="2763581"/>
            <a:ext cx="1997603" cy="1024349"/>
            <a:chOff x="615420" y="3069278"/>
            <a:chExt cx="1997603" cy="102434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E7B4FC-A419-415F-B3DF-1D1D332423CC}"/>
                </a:ext>
              </a:extLst>
            </p:cNvPr>
            <p:cNvSpPr/>
            <p:nvPr/>
          </p:nvSpPr>
          <p:spPr>
            <a:xfrm>
              <a:off x="615420" y="3255171"/>
              <a:ext cx="170390" cy="17039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4E630E-60BE-4A9E-A843-469CA36EB0D0}"/>
                </a:ext>
              </a:extLst>
            </p:cNvPr>
            <p:cNvSpPr/>
            <p:nvPr/>
          </p:nvSpPr>
          <p:spPr>
            <a:xfrm>
              <a:off x="865583" y="3736181"/>
              <a:ext cx="175420" cy="17542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6EA71C-8994-41FF-94A0-66728F1E182B}"/>
                </a:ext>
              </a:extLst>
            </p:cNvPr>
            <p:cNvSpPr/>
            <p:nvPr/>
          </p:nvSpPr>
          <p:spPr>
            <a:xfrm>
              <a:off x="1959240" y="3464584"/>
              <a:ext cx="141419" cy="14286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121505-4343-4DC2-B1F1-6BACCEFB3109}"/>
                </a:ext>
              </a:extLst>
            </p:cNvPr>
            <p:cNvSpPr/>
            <p:nvPr/>
          </p:nvSpPr>
          <p:spPr>
            <a:xfrm>
              <a:off x="1294872" y="3389687"/>
              <a:ext cx="140162" cy="14159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0FB17AB-44E1-4DF3-95DD-06BFF7480C08}"/>
                </a:ext>
              </a:extLst>
            </p:cNvPr>
            <p:cNvSpPr/>
            <p:nvPr/>
          </p:nvSpPr>
          <p:spPr>
            <a:xfrm>
              <a:off x="2164828" y="3460484"/>
              <a:ext cx="178504" cy="180326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CAC1F3-4F17-46B3-8D88-059BD68A7DDE}"/>
                </a:ext>
              </a:extLst>
            </p:cNvPr>
            <p:cNvSpPr/>
            <p:nvPr/>
          </p:nvSpPr>
          <p:spPr>
            <a:xfrm>
              <a:off x="785813" y="3069278"/>
              <a:ext cx="1816892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892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816892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F47AF7-BEB9-4EB6-A24D-4A11ADE029B7}"/>
                </a:ext>
              </a:extLst>
            </p:cNvPr>
            <p:cNvSpPr/>
            <p:nvPr/>
          </p:nvSpPr>
          <p:spPr>
            <a:xfrm flipV="1">
              <a:off x="1036637" y="3819782"/>
              <a:ext cx="1576386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76386"/>
                <a:gd name="connsiteY0" fmla="*/ 273845 h 273845"/>
                <a:gd name="connsiteX1" fmla="*/ 297655 w 1576386"/>
                <a:gd name="connsiteY1" fmla="*/ 271462 h 273845"/>
                <a:gd name="connsiteX2" fmla="*/ 557211 w 1576386"/>
                <a:gd name="connsiteY2" fmla="*/ 0 h 273845"/>
                <a:gd name="connsiteX3" fmla="*/ 1576386 w 1576386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6386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576386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6D3381-32CB-4787-A2E1-CE7B77E35E1A}"/>
                </a:ext>
              </a:extLst>
            </p:cNvPr>
            <p:cNvSpPr/>
            <p:nvPr/>
          </p:nvSpPr>
          <p:spPr>
            <a:xfrm>
              <a:off x="1422664" y="3166135"/>
              <a:ext cx="1176337" cy="271462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176337"/>
                <a:gd name="connsiteY0" fmla="*/ 271462 h 271462"/>
                <a:gd name="connsiteX1" fmla="*/ 626269 w 1176337"/>
                <a:gd name="connsiteY1" fmla="*/ 0 h 271462"/>
                <a:gd name="connsiteX2" fmla="*/ 1176337 w 1176337"/>
                <a:gd name="connsiteY2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337" h="271462">
                  <a:moveTo>
                    <a:pt x="0" y="271462"/>
                  </a:moveTo>
                  <a:lnTo>
                    <a:pt x="626269" y="0"/>
                  </a:lnTo>
                  <a:lnTo>
                    <a:pt x="117633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1113A7-D3B5-456F-8656-3216DAF626A3}"/>
                </a:ext>
              </a:extLst>
            </p:cNvPr>
            <p:cNvSpPr/>
            <p:nvPr/>
          </p:nvSpPr>
          <p:spPr>
            <a:xfrm flipV="1">
              <a:off x="2080946" y="3592506"/>
              <a:ext cx="526257" cy="40957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257" h="409575">
                  <a:moveTo>
                    <a:pt x="0" y="409575"/>
                  </a:moveTo>
                  <a:lnTo>
                    <a:pt x="319088" y="88107"/>
                  </a:lnTo>
                  <a:lnTo>
                    <a:pt x="52625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9159BD-305A-4781-8F4D-9550F427CD28}"/>
                </a:ext>
              </a:extLst>
            </p:cNvPr>
            <p:cNvSpPr/>
            <p:nvPr/>
          </p:nvSpPr>
          <p:spPr>
            <a:xfrm>
              <a:off x="2343333" y="3559827"/>
              <a:ext cx="265458" cy="45719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  <a:gd name="connsiteX0" fmla="*/ 0 w 319088"/>
                <a:gd name="connsiteY0" fmla="*/ 321468 h 321468"/>
                <a:gd name="connsiteX1" fmla="*/ 319088 w 319088"/>
                <a:gd name="connsiteY1" fmla="*/ 0 h 321468"/>
                <a:gd name="connsiteX0" fmla="*/ 0 w 392907"/>
                <a:gd name="connsiteY0" fmla="*/ 7143 h 7143"/>
                <a:gd name="connsiteX1" fmla="*/ 392907 w 392907"/>
                <a:gd name="connsiteY1" fmla="*/ 0 h 7143"/>
                <a:gd name="connsiteX0" fmla="*/ 0 w 10000"/>
                <a:gd name="connsiteY0" fmla="*/ 0 h 0"/>
                <a:gd name="connsiteX1" fmla="*/ 10000 w 1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>
                  <a:moveTo>
                    <a:pt x="0" y="0"/>
                  </a:move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334364B-C2CF-4ABC-BE4D-F050CFD10841}"/>
              </a:ext>
            </a:extLst>
          </p:cNvPr>
          <p:cNvSpPr/>
          <p:nvPr userDrawn="1"/>
        </p:nvSpPr>
        <p:spPr>
          <a:xfrm>
            <a:off x="2583920" y="2233614"/>
            <a:ext cx="7027333" cy="2396067"/>
          </a:xfrm>
          <a:prstGeom prst="round2DiagRect">
            <a:avLst>
              <a:gd name="adj1" fmla="val 9114"/>
              <a:gd name="adj2" fmla="val 0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itle 16">
            <a:extLst>
              <a:ext uri="{FF2B5EF4-FFF2-40B4-BE49-F238E27FC236}">
                <a16:creationId xmlns:a16="http://schemas.microsoft.com/office/drawing/2014/main" id="{043BC1E8-E359-4453-88F3-3878EF7D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hu-HU" sz="4800" dirty="0">
              <a:solidFill>
                <a:srgbClr val="FFFFFF"/>
              </a:solidFill>
            </a:endParaRP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F6D40E3-8E84-4AD8-943B-CED09B08D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algn="ctr"/>
            <a:endParaRPr lang="en-US" sz="2000" dirty="0">
              <a:solidFill>
                <a:srgbClr val="5A6A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39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con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82672"/>
            <a:ext cx="2869416" cy="4708527"/>
          </a:xfrm>
        </p:spPr>
        <p:txBody>
          <a:bodyPr anchor="ctr">
            <a:normAutofit/>
          </a:bodyPr>
          <a:lstStyle>
            <a:lvl1pPr algn="r">
              <a:defRPr lang="en-US" sz="36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764" y="1082673"/>
            <a:ext cx="5747532" cy="4708528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4CF1C-075B-4F8C-A8EB-D0022189139F}"/>
              </a:ext>
            </a:extLst>
          </p:cNvPr>
          <p:cNvCxnSpPr>
            <a:cxnSpLocks/>
          </p:cNvCxnSpPr>
          <p:nvPr userDrawn="1"/>
        </p:nvCxnSpPr>
        <p:spPr>
          <a:xfrm>
            <a:off x="4654296" y="1454684"/>
            <a:ext cx="0" cy="3668712"/>
          </a:xfrm>
          <a:prstGeom prst="line">
            <a:avLst/>
          </a:prstGeom>
          <a:ln w="28575">
            <a:solidFill>
              <a:srgbClr val="C8C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BD2CEA0E-F71B-4972-A36A-C0A5265BF99C}"/>
              </a:ext>
            </a:extLst>
          </p:cNvPr>
          <p:cNvSpPr/>
          <p:nvPr userDrawn="1"/>
        </p:nvSpPr>
        <p:spPr>
          <a:xfrm>
            <a:off x="3110828" y="1082672"/>
            <a:ext cx="900000" cy="900000"/>
          </a:xfrm>
          <a:prstGeom prst="round2Diag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0D4666-296E-4CAD-9201-5C9FDA5229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10828" y="1082672"/>
            <a:ext cx="900000" cy="90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rgbClr val="252C3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543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7" r:id="rId9"/>
    <p:sldLayoutId id="2147483678" r:id="rId10"/>
    <p:sldLayoutId id="2147483679" r:id="rId11"/>
    <p:sldLayoutId id="2147483680" r:id="rId12"/>
    <p:sldLayoutId id="2147483681" r:id="rId13"/>
    <p:sldLayoutId id="2147483688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jp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jpg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jpg"/><Relationship Id="rId9" Type="http://schemas.microsoft.com/office/2007/relationships/diagramDrawing" Target="../diagrams/drawin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jp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4" name="Rectangle 133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75668"/>
            <a:ext cx="8830733" cy="936096"/>
          </a:xfrm>
        </p:spPr>
        <p:txBody>
          <a:bodyPr>
            <a:normAutofit/>
          </a:bodyPr>
          <a:lstStyle/>
          <a:p>
            <a:r>
              <a:rPr lang="hu-HU" sz="2800" dirty="0"/>
              <a:t>Ipari folyamat szimulációja és irányítása programozható logikai vezérlővel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5244572"/>
            <a:ext cx="8830732" cy="690562"/>
          </a:xfrm>
        </p:spPr>
        <p:txBody>
          <a:bodyPr anchor="t">
            <a:normAutofit/>
          </a:bodyPr>
          <a:lstStyle/>
          <a:p>
            <a:r>
              <a:rPr lang="hu-HU" dirty="0"/>
              <a:t>Miklós Árpád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8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82" b="27139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799017-AAD0-41D8-B817-5CE078672FD9}"/>
              </a:ext>
            </a:extLst>
          </p:cNvPr>
          <p:cNvSpPr txBox="1"/>
          <p:nvPr/>
        </p:nvSpPr>
        <p:spPr>
          <a:xfrm>
            <a:off x="1138235" y="365998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/>
              <a:t>Forrás: </a:t>
            </a:r>
            <a:r>
              <a:rPr lang="hu-HU" sz="1000" dirty="0" err="1"/>
              <a:t>xieyuliang</a:t>
            </a:r>
            <a:r>
              <a:rPr lang="hu-HU" sz="1000"/>
              <a:t> / Shutterstock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B5B8B-2782-451A-B6AF-6B6A048A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28" y="1074736"/>
            <a:ext cx="3060000" cy="4708527"/>
          </a:xfrm>
        </p:spPr>
        <p:txBody>
          <a:bodyPr/>
          <a:lstStyle/>
          <a:p>
            <a:r>
              <a:rPr lang="hu-HU" dirty="0"/>
              <a:t>Technológia visszafejtése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8CA35-2E38-4821-8C9E-0C222358C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 dirty="0"/>
              <a:t>Az I/O interfész működésének a feltárása az eszköz felnyitása nélkül</a:t>
            </a:r>
          </a:p>
          <a:p>
            <a:pPr>
              <a:spcBef>
                <a:spcPts val="2000"/>
              </a:spcBef>
            </a:pPr>
            <a:r>
              <a:rPr lang="hu-HU" dirty="0"/>
              <a:t>A soros kommunikáció lehallgatása a bementek és a kimenetek kapcsolgatása közben</a:t>
            </a:r>
          </a:p>
          <a:p>
            <a:pPr>
              <a:spcBef>
                <a:spcPts val="2000"/>
              </a:spcBef>
            </a:pPr>
            <a:r>
              <a:rPr lang="hu-HU" dirty="0"/>
              <a:t>A soros kommunikáció lehallgatásából származó adatok elemzése és értelmezése</a:t>
            </a:r>
          </a:p>
          <a:p>
            <a:pPr>
              <a:spcBef>
                <a:spcPts val="2000"/>
              </a:spcBef>
            </a:pPr>
            <a:r>
              <a:rPr lang="hu-HU" dirty="0"/>
              <a:t>Az I/O interfészt utánzó prototípus megvalósítása mikrovezérlővel az adatok helyességének igazolása érdekében</a:t>
            </a:r>
          </a:p>
        </p:txBody>
      </p:sp>
      <p:pic>
        <p:nvPicPr>
          <p:cNvPr id="9" name="Picture Placeholder 8" descr="Gears with solid fill">
            <a:extLst>
              <a:ext uri="{FF2B5EF4-FFF2-40B4-BE49-F238E27FC236}">
                <a16:creationId xmlns:a16="http://schemas.microsoft.com/office/drawing/2014/main" id="{567B285A-94BD-42D0-B2C5-30B08C011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837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978617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0065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D125C-0588-458C-8089-AD42323D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 szoftver</a:t>
            </a:r>
            <a:r>
              <a:rPr lang="en-US" dirty="0"/>
              <a:t>-</a:t>
            </a:r>
            <a:r>
              <a:rPr lang="hu-HU" dirty="0"/>
              <a:t>komponens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555EF-3843-479C-8E73-706BCC1A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/>
              <a:t>A szoftverkomponens architektúrájának és az egyes osztályainak a megtervezése</a:t>
            </a:r>
          </a:p>
          <a:p>
            <a:pPr>
              <a:spcBef>
                <a:spcPts val="2000"/>
              </a:spcBef>
            </a:pPr>
            <a:r>
              <a:rPr lang="hu-HU"/>
              <a:t>A szoftverkomponens implementálása és programozott logika tesztelése egységtesztekkel</a:t>
            </a:r>
          </a:p>
          <a:p>
            <a:pPr>
              <a:spcBef>
                <a:spcPts val="2000"/>
              </a:spcBef>
            </a:pPr>
            <a:r>
              <a:rPr lang="hu-HU"/>
              <a:t>Az I/O interfész verzélőpultjának implementálása a szoftverkomponens tesztelése érdekében.</a:t>
            </a:r>
          </a:p>
          <a:p>
            <a:pPr>
              <a:spcBef>
                <a:spcPts val="2000"/>
              </a:spcBef>
            </a:pPr>
            <a:r>
              <a:rPr lang="hu-HU"/>
              <a:t>A BORIS kiválthatóságát és az alkalmazott technológiák megfelelőségét alátámasztó bemutató megvalósítása: </a:t>
            </a:r>
            <a:r>
              <a:rPr lang="hu-HU" b="1"/>
              <a:t>Karosszéria gyártósor</a:t>
            </a:r>
          </a:p>
        </p:txBody>
      </p:sp>
      <p:pic>
        <p:nvPicPr>
          <p:cNvPr id="8" name="Picture Placeholder 7" descr="Puzzle with solid fill">
            <a:extLst>
              <a:ext uri="{FF2B5EF4-FFF2-40B4-BE49-F238E27FC236}">
                <a16:creationId xmlns:a16="http://schemas.microsoft.com/office/drawing/2014/main" id="{A3A09B70-A65D-4508-9D83-F50ABBE35B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031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621E23-084D-4EA5-B77B-D3F5B0FC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hu-HU"/>
              <a:t>Architektúra áttekintése</a:t>
            </a:r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9B51FFA4-89AD-43F4-A290-4A4F4E8F38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7" r="7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60AA49-D088-441B-A3D0-AF79843C6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BORIS Controller 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látható attribútumai: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hu-HU" sz="1800" dirty="0">
                <a:solidFill>
                  <a:prstClr val="white"/>
                </a:solidFill>
                <a:latin typeface="Tw Cen MT" panose="020B0602020104020603"/>
              </a:rPr>
              <a:t>A bemeneteket és a kimeneteket kezelő tulajdonságok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kommunikáció beállításáért felelős tulajdonságok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hu-HU" sz="1800" dirty="0">
                <a:solidFill>
                  <a:prstClr val="white"/>
                </a:solidFill>
                <a:latin typeface="Tw Cen MT" panose="020B0602020104020603"/>
              </a:rPr>
              <a:t>Az üzemeltetés és a hibakezelés metódusai</a:t>
            </a:r>
          </a:p>
          <a:p>
            <a:pPr marL="228600" indent="-228600">
              <a:spcBef>
                <a:spcPts val="2000"/>
              </a:spcBef>
              <a:buFont typeface="Arial" panose="020B0604020202020204" pitchFamily="34" charset="0"/>
              <a:buChar char="•"/>
              <a:defRPr/>
            </a:pPr>
            <a:r>
              <a:rPr lang="hu-HU" sz="2000" dirty="0">
                <a:solidFill>
                  <a:prstClr val="white"/>
                </a:solidFill>
                <a:latin typeface="Tw Cen MT" panose="020B0602020104020603"/>
              </a:rPr>
              <a:t>Gyenge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kapcsolat az adatátvitel, az ütemezés és a vezérlés között</a:t>
            </a:r>
            <a:endParaRPr lang="hu-HU" sz="2000" dirty="0">
              <a:solidFill>
                <a:prstClr val="white"/>
              </a:solidFill>
              <a:latin typeface="Tw Cen MT" panose="020B0602020104020603"/>
            </a:endParaRPr>
          </a:p>
          <a:p>
            <a:pPr marL="228600" indent="-228600">
              <a:spcBef>
                <a:spcPts val="2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Keresztplatformos</a:t>
            </a:r>
            <a:r>
              <a:rPr lang="hu-HU" sz="2000" dirty="0">
                <a:solidFill>
                  <a:prstClr val="white"/>
                </a:solidFill>
                <a:latin typeface="Tw Cen MT" panose="020B0602020104020603"/>
              </a:rPr>
              <a:t> megvalósítás</a:t>
            </a:r>
            <a:endParaRPr kumimoji="0" lang="hu-H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9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366">
            <a:extLst>
              <a:ext uri="{FF2B5EF4-FFF2-40B4-BE49-F238E27FC236}">
                <a16:creationId xmlns:a16="http://schemas.microsoft.com/office/drawing/2014/main" id="{8FB2D870-8122-4A72-BDEE-26E2F570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/>
              <a:t>Megvalósított emuláció és vezérlőpult</a:t>
            </a:r>
          </a:p>
        </p:txBody>
      </p:sp>
      <p:pic>
        <p:nvPicPr>
          <p:cNvPr id="484" name="Content Placeholder 408">
            <a:extLst>
              <a:ext uri="{FF2B5EF4-FFF2-40B4-BE49-F238E27FC236}">
                <a16:creationId xmlns:a16="http://schemas.microsoft.com/office/drawing/2014/main" id="{7269D5B1-A38F-405F-8685-6832DD26C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rcRect l="14" r="14"/>
          <a:stretch/>
        </p:blipFill>
        <p:spPr>
          <a:xfrm rot="5400000">
            <a:off x="7550174" y="2293938"/>
            <a:ext cx="3541664" cy="345281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qml_emulation">
            <a:hlinkClick r:id="" action="ppaction://media"/>
            <a:extLst>
              <a:ext uri="{FF2B5EF4-FFF2-40B4-BE49-F238E27FC236}">
                <a16:creationId xmlns:a16="http://schemas.microsoft.com/office/drawing/2014/main" id="{34ECECDD-B52C-45DE-B4B9-07F43AA432D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413" y="2249511"/>
            <a:ext cx="6297602" cy="35416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50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7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56780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0314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D125C-0588-458C-8089-AD42323D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 elektronika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555EF-3843-479C-8E73-706BCC1A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/>
              <a:t>Az elektronika megtervezése és a kapcsolási rajzok elkészítése</a:t>
            </a:r>
          </a:p>
          <a:p>
            <a:pPr>
              <a:spcBef>
                <a:spcPts val="2000"/>
              </a:spcBef>
            </a:pPr>
            <a:r>
              <a:rPr lang="hu-HU"/>
              <a:t>A nyomtatott áramkör huzalozásának megrajzolása és a lemez legyárttatása</a:t>
            </a:r>
          </a:p>
          <a:p>
            <a:pPr>
              <a:spcBef>
                <a:spcPts val="2000"/>
              </a:spcBef>
            </a:pPr>
            <a:r>
              <a:rPr lang="hu-HU"/>
              <a:t>Az eszköz összeszerelése és a mikrovezélő programjának megvalósítása a prototípus alapján</a:t>
            </a:r>
          </a:p>
          <a:p>
            <a:pPr>
              <a:spcBef>
                <a:spcPts val="2000"/>
              </a:spcBef>
            </a:pPr>
            <a:r>
              <a:rPr lang="hu-HU"/>
              <a:t>Az elkészült eszköz tesztelése és oszcilloszkópos vizsgálata</a:t>
            </a:r>
          </a:p>
        </p:txBody>
      </p:sp>
      <p:pic>
        <p:nvPicPr>
          <p:cNvPr id="8" name="Picture Placeholder 7" descr="Processor with solid fill">
            <a:extLst>
              <a:ext uri="{FF2B5EF4-FFF2-40B4-BE49-F238E27FC236}">
                <a16:creationId xmlns:a16="http://schemas.microsoft.com/office/drawing/2014/main" id="{A3A09B70-A65D-4508-9D83-F50ABBE35B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10828" y="1082672"/>
            <a:ext cx="900000" cy="900000"/>
          </a:xfrm>
        </p:spPr>
      </p:pic>
    </p:spTree>
    <p:extLst>
      <p:ext uri="{BB962C8B-B14F-4D97-AF65-F5344CB8AC3E}">
        <p14:creationId xmlns:p14="http://schemas.microsoft.com/office/powerpoint/2010/main" val="36985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FCFF7-C7F5-4D58-99B3-FE7BFCC5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hu-HU" dirty="0"/>
              <a:t>Kapcsolási rajzok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6D994D3-B29A-4BB7-B230-37776E7232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41" b="41"/>
          <a:stretch/>
        </p:blipFill>
        <p:spPr>
          <a:xfrm>
            <a:off x="7380721" y="609601"/>
            <a:ext cx="3666690" cy="5181599"/>
          </a:xfrm>
        </p:spPr>
      </p:pic>
      <p:pic>
        <p:nvPicPr>
          <p:cNvPr id="10" name="Content Placeholder 408">
            <a:extLst>
              <a:ext uri="{FF2B5EF4-FFF2-40B4-BE49-F238E27FC236}">
                <a16:creationId xmlns:a16="http://schemas.microsoft.com/office/drawing/2014/main" id="{D6273171-1DF5-4245-BCB6-194CEC1DA9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78" r="78"/>
          <a:stretch/>
        </p:blipFill>
        <p:spPr>
          <a:xfrm rot="5400000">
            <a:off x="2337835" y="1053064"/>
            <a:ext cx="3541664" cy="59345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80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911388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3506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C6DA8E-9DFB-433D-AB88-AAAA10ED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Elért eredmények összegzése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BA174-324F-4534-80B1-66A0608BD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 dirty="0"/>
              <a:t>A karosszéria gyártósor emulációját és irányítását megvalósítottam, az interaktív animációkészítést pedig bemutattam</a:t>
            </a:r>
          </a:p>
          <a:p>
            <a:pPr>
              <a:spcBef>
                <a:spcPts val="2000"/>
              </a:spcBef>
            </a:pPr>
            <a:r>
              <a:rPr lang="hu-HU" dirty="0"/>
              <a:t>Az emulációhoz használt technológia működését kiismertem és visszafejtettem</a:t>
            </a:r>
          </a:p>
          <a:p>
            <a:pPr>
              <a:spcBef>
                <a:spcPts val="2000"/>
              </a:spcBef>
            </a:pPr>
            <a:r>
              <a:rPr lang="hu-HU" dirty="0"/>
              <a:t>A BORIS helyettesítésére alkalmas megoldást megterveztem és megvalósítottam, majd ezt felhasználva megújítottam a gyártósor emulációját</a:t>
            </a:r>
          </a:p>
          <a:p>
            <a:pPr>
              <a:spcBef>
                <a:spcPts val="2000"/>
              </a:spcBef>
            </a:pPr>
            <a:r>
              <a:rPr lang="hu-HU" dirty="0"/>
              <a:t>Megterveztem és megépítettem az I/O interfész helyettesítésére alkalmas elektronikát</a:t>
            </a:r>
          </a:p>
        </p:txBody>
      </p:sp>
      <p:pic>
        <p:nvPicPr>
          <p:cNvPr id="9" name="Picture Placeholder 8" descr="Presentation with checklist with solid fill">
            <a:extLst>
              <a:ext uri="{FF2B5EF4-FFF2-40B4-BE49-F238E27FC236}">
                <a16:creationId xmlns:a16="http://schemas.microsoft.com/office/drawing/2014/main" id="{63F35C03-4347-409E-BB91-E536A2B303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896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698776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BB460-B1A6-4B90-9777-246916C0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/>
              <a:t>Újítások és fejlesztési lehetőségek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F9761-F019-4BF1-9390-3653665BF0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hu-HU" sz="2000"/>
              <a:t>Interaktív animációkkal rendelkező emuláció a BORIS eszköztárával</a:t>
            </a:r>
          </a:p>
          <a:p>
            <a:pPr>
              <a:spcBef>
                <a:spcPts val="2000"/>
              </a:spcBef>
            </a:pPr>
            <a:r>
              <a:rPr lang="hu-HU" sz="2000"/>
              <a:t>QML-alapú keresztplatformos emulált ipari folyamat fejlett vizualizációval</a:t>
            </a:r>
          </a:p>
          <a:p>
            <a:pPr>
              <a:spcBef>
                <a:spcPts val="2000"/>
              </a:spcBef>
            </a:pPr>
            <a:r>
              <a:rPr lang="hu-HU" sz="2000"/>
              <a:t>Motorok meghajtására is alkalmas digitális I/O interfész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B25811-4B91-4807-8D59-ABFF69ED84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hu-HU" sz="2000"/>
              <a:t>Több újrafelhasználható vizualizált objektum fejlesztése a példák alapján</a:t>
            </a:r>
          </a:p>
          <a:p>
            <a:pPr>
              <a:spcBef>
                <a:spcPts val="2000"/>
              </a:spcBef>
            </a:pPr>
            <a:r>
              <a:rPr lang="hu-HU" sz="2000"/>
              <a:t>A megvalósított vizualizált objektumok képeinek vetorgrafikusra cserélése</a:t>
            </a:r>
          </a:p>
          <a:p>
            <a:pPr>
              <a:spcBef>
                <a:spcPts val="2000"/>
              </a:spcBef>
            </a:pPr>
            <a:r>
              <a:rPr lang="hu-HU" sz="2000"/>
              <a:t>Fejlettebb megoldás a BORIS projektek hordozhatósági problémájával szemben</a:t>
            </a:r>
          </a:p>
        </p:txBody>
      </p:sp>
    </p:spTree>
    <p:extLst>
      <p:ext uri="{BB962C8B-B14F-4D97-AF65-F5344CB8AC3E}">
        <p14:creationId xmlns:p14="http://schemas.microsoft.com/office/powerpoint/2010/main" val="1586807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6DA6F-603E-4377-920C-F87B1B59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4800">
                <a:solidFill>
                  <a:srgbClr val="FFFFFF"/>
                </a:solidFill>
              </a:rPr>
              <a:t>Köszönöm a figyelmet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1B991E-607A-4CAF-9F98-3B16DBEFF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000" cap="all" dirty="0">
                <a:solidFill>
                  <a:srgbClr val="7C96A3"/>
                </a:solidFill>
              </a:rPr>
              <a:t>Miklós Árpád</a:t>
            </a:r>
            <a:endParaRPr lang="hu-HU" sz="2000" cap="all" dirty="0">
              <a:solidFill>
                <a:srgbClr val="7C96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9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77643-2C7C-456F-BA0C-D320EEA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u-HU" sz="3600" dirty="0"/>
              <a:t>Feladat ismertetése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5BD8D2-59B8-4470-8A2B-10FBF8D8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spcBef>
                <a:spcPts val="2400"/>
              </a:spcBef>
            </a:pPr>
            <a:r>
              <a:rPr lang="hu-HU" sz="2000" dirty="0"/>
              <a:t>Az Országos Ajtonyi István Irányítástechnikai Programozó Verseny egy korábbi feladatában megjelent technológia emulálása</a:t>
            </a:r>
          </a:p>
          <a:p>
            <a:pPr>
              <a:spcBef>
                <a:spcPts val="2400"/>
              </a:spcBef>
            </a:pPr>
            <a:r>
              <a:rPr lang="hu-HU" sz="2000" dirty="0"/>
              <a:t>Az emulált technológia irányításának megvalósítása egy programozható logikai vezérlővel</a:t>
            </a:r>
          </a:p>
          <a:p>
            <a:pPr>
              <a:spcBef>
                <a:spcPts val="2400"/>
              </a:spcBef>
            </a:pPr>
            <a:r>
              <a:rPr lang="hu-HU" sz="2000" dirty="0"/>
              <a:t>Az emulációhoz használt technológia működésének tanulmányozása és behatásmentes visszafejtése</a:t>
            </a:r>
          </a:p>
          <a:p>
            <a:pPr>
              <a:spcBef>
                <a:spcPts val="2400"/>
              </a:spcBef>
            </a:pPr>
            <a:r>
              <a:rPr lang="hu-HU" sz="2000" dirty="0"/>
              <a:t>Az emulációhoz használt technológia helyettesítésének megtervezése és megvalósítása</a:t>
            </a:r>
          </a:p>
        </p:txBody>
      </p:sp>
      <p:pic>
        <p:nvPicPr>
          <p:cNvPr id="6" name="Picture Placeholder 5" descr="Clipboard Partially Checked with solid fill">
            <a:extLst>
              <a:ext uri="{FF2B5EF4-FFF2-40B4-BE49-F238E27FC236}">
                <a16:creationId xmlns:a16="http://schemas.microsoft.com/office/drawing/2014/main" id="{0677951F-8267-4027-A676-17C319A580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26303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60125-C800-4025-8CA9-C55C53DF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u-HU" dirty="0"/>
              <a:t>Felhasznált eszközök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783CBE-DFB7-48EC-A058-52DC69BB5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emulálás és irányítás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CF210E-7EFF-46C7-96FF-D48657F4012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 lIns="36000" tIns="36000" rIns="36000" bIns="36000">
            <a:no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WinFACT BORIS modellezőszoftver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I/O interfész </a:t>
            </a:r>
            <a:r>
              <a:rPr lang="en-US" sz="1500" dirty="0"/>
              <a:t>PRO/TRAIN for Windows </a:t>
            </a:r>
            <a:r>
              <a:rPr lang="hu-HU" sz="1500" dirty="0"/>
              <a:t>rendszerhez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OMRON CJ2M-CPU32 PLC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CX-Programmer programozószoftver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ED80D9-8550-48F5-85AE-F9B71AB23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Technológia-visszafejtés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0F28F2-25B4-4DA7-83D3-476BF21E48F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 lIns="36000" tIns="36000" rIns="36000" bIns="36000">
            <a:norm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Serial Port Monitor </a:t>
            </a:r>
            <a:r>
              <a:rPr lang="hu-HU" sz="1500" dirty="0"/>
              <a:t>segédprogram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EasyPIC v7 fejlesztőlap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mikroC PRO for PIC </a:t>
            </a:r>
            <a:r>
              <a:rPr lang="hu-HU" sz="1500" dirty="0"/>
              <a:t>fejlesztői környezet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865BC9-E718-453F-ACAD-E3334F0AB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Alternatív megvalósítás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76E19D-46AD-46A1-891B-9625AEFB83C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 lIns="36000" tIns="36000" rIns="36000" bIns="36000">
            <a:norm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Qt Creator </a:t>
            </a:r>
            <a:r>
              <a:rPr lang="hu-HU" sz="1500" dirty="0"/>
              <a:t>fejlesztői környezet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Altium Designer </a:t>
            </a:r>
            <a:r>
              <a:rPr lang="hu-HU" sz="1500" dirty="0"/>
              <a:t>tervezőszoftver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IAR Embedded Workbench for Arm </a:t>
            </a:r>
            <a:r>
              <a:rPr lang="hu-HU" sz="1500" dirty="0"/>
              <a:t>fejlesztői környezet</a:t>
            </a:r>
          </a:p>
        </p:txBody>
      </p:sp>
    </p:spTree>
    <p:extLst>
      <p:ext uri="{BB962C8B-B14F-4D97-AF65-F5344CB8AC3E}">
        <p14:creationId xmlns:p14="http://schemas.microsoft.com/office/powerpoint/2010/main" val="211520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716742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2873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96F6D-F0D5-41FF-98C9-17DEF4E5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Emulált ipari folyamat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E89D70-33B1-46F1-B922-45D8F4F32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hu-HU" dirty="0"/>
              <a:t>A XX. Országos Irányítástechnikai Programozó Verseny virtuális technológiájának megismerése: </a:t>
            </a:r>
            <a:r>
              <a:rPr lang="hu-HU" b="1" dirty="0"/>
              <a:t>Karosszéria gyártósor</a:t>
            </a:r>
          </a:p>
          <a:p>
            <a:pPr>
              <a:spcBef>
                <a:spcPts val="2400"/>
              </a:spcBef>
            </a:pPr>
            <a:r>
              <a:rPr lang="hu-HU" dirty="0"/>
              <a:t>A WinFACT 7 BORIS használatának és az interaktív animációk készítésének tanulmányozása</a:t>
            </a:r>
          </a:p>
          <a:p>
            <a:pPr>
              <a:spcBef>
                <a:spcPts val="2400"/>
              </a:spcBef>
            </a:pPr>
            <a:r>
              <a:rPr lang="hu-HU" dirty="0"/>
              <a:t>A karosszéria gyártósor emulációjának és irányításának megvalósítása</a:t>
            </a:r>
          </a:p>
          <a:p>
            <a:pPr>
              <a:spcBef>
                <a:spcPts val="2400"/>
              </a:spcBef>
            </a:pPr>
            <a:r>
              <a:rPr lang="hu-HU" dirty="0"/>
              <a:t>Az emuláció és az irányítás összekapcsolása az I/O interfészen keresztül</a:t>
            </a:r>
            <a:r>
              <a:rPr lang="en-US" dirty="0"/>
              <a:t>,</a:t>
            </a:r>
            <a:r>
              <a:rPr lang="hu-HU" dirty="0"/>
              <a:t> és a hibák korrigálása</a:t>
            </a:r>
          </a:p>
        </p:txBody>
      </p:sp>
      <p:pic>
        <p:nvPicPr>
          <p:cNvPr id="8" name="Picture Placeholder 7" descr="Robot Hand with solid fill">
            <a:extLst>
              <a:ext uri="{FF2B5EF4-FFF2-40B4-BE49-F238E27FC236}">
                <a16:creationId xmlns:a16="http://schemas.microsoft.com/office/drawing/2014/main" id="{C7ED8153-BCB7-46D2-B667-83C98045F8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039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9362DF1-372D-4D52-9FA6-2A69C33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 dirty="0"/>
              <a:t>Kihívások és korlátok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2E6258-9B5E-4833-A3AB-B74AEDAEE3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sz="2000"/>
              <a:t>Alacsony teljesítményű számítógépeken a vizualizáció lemarad az eseményektől</a:t>
            </a:r>
          </a:p>
          <a:p>
            <a:r>
              <a:rPr lang="hu-HU" sz="2000"/>
              <a:t>A bemeneteken és a kimeneteken jelentkező késleltetések folyamatosan változnak</a:t>
            </a:r>
          </a:p>
          <a:p>
            <a:r>
              <a:rPr lang="hu-HU" sz="2000"/>
              <a:t>Az összetett emulációk futtatásának magas az erőforrásigénye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DE740-0D1C-496C-AB1B-876348C483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hu-HU" sz="2000" dirty="0"/>
              <a:t>A vizuális elemek kínálata igen szegényes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Egyéni animációk megvalósításához nincs elfogadható szintű támogatás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Nem lehet adatokat és állapotokat kellő hatékonysággal eltárolni 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Körülményes és nehezen használható fejlesztői környezet</a:t>
            </a:r>
          </a:p>
        </p:txBody>
      </p:sp>
    </p:spTree>
    <p:extLst>
      <p:ext uri="{BB962C8B-B14F-4D97-AF65-F5344CB8AC3E}">
        <p14:creationId xmlns:p14="http://schemas.microsoft.com/office/powerpoint/2010/main" val="215952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366">
            <a:extLst>
              <a:ext uri="{FF2B5EF4-FFF2-40B4-BE49-F238E27FC236}">
                <a16:creationId xmlns:a16="http://schemas.microsoft.com/office/drawing/2014/main" id="{8FB2D870-8122-4A72-BDEE-26E2F570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 dirty="0"/>
              <a:t>Megvalósított emuláció és irányítás</a:t>
            </a:r>
          </a:p>
        </p:txBody>
      </p:sp>
      <p:pic>
        <p:nvPicPr>
          <p:cNvPr id="484" name="Content Placeholder 408">
            <a:extLst>
              <a:ext uri="{FF2B5EF4-FFF2-40B4-BE49-F238E27FC236}">
                <a16:creationId xmlns:a16="http://schemas.microsoft.com/office/drawing/2014/main" id="{7269D5B1-A38F-405F-8685-6832DD26C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3070"/>
          <a:stretch/>
        </p:blipFill>
        <p:spPr>
          <a:xfrm rot="5400000">
            <a:off x="7550174" y="2293938"/>
            <a:ext cx="3541664" cy="345281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boris_emulation">
            <a:hlinkClick r:id="" action="ppaction://media"/>
            <a:extLst>
              <a:ext uri="{FF2B5EF4-FFF2-40B4-BE49-F238E27FC236}">
                <a16:creationId xmlns:a16="http://schemas.microsoft.com/office/drawing/2014/main" id="{44874E14-00EC-4120-92C4-0BF298E73A0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1413" y="2249512"/>
            <a:ext cx="6297602" cy="354240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31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280197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806606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14319</TotalTime>
  <Words>2187</Words>
  <Application>Microsoft Office PowerPoint</Application>
  <PresentationFormat>Widescreen</PresentationFormat>
  <Paragraphs>220</Paragraphs>
  <Slides>21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Ipari folyamat szimulációja és irányítása programozható logikai vezérlővel</vt:lpstr>
      <vt:lpstr>Témakörök</vt:lpstr>
      <vt:lpstr>Feladat ismertetése</vt:lpstr>
      <vt:lpstr>Felhasznált eszközök</vt:lpstr>
      <vt:lpstr>Témakörök</vt:lpstr>
      <vt:lpstr>Emulált ipari folyamat</vt:lpstr>
      <vt:lpstr>Kihívások és korlátok</vt:lpstr>
      <vt:lpstr>Megvalósított emuláció és irányítás</vt:lpstr>
      <vt:lpstr>Témakörök</vt:lpstr>
      <vt:lpstr>Technológia visszafejtése</vt:lpstr>
      <vt:lpstr>Témakörök</vt:lpstr>
      <vt:lpstr>Helyettesítő szoftver-komponens</vt:lpstr>
      <vt:lpstr>Architektúra áttekintése</vt:lpstr>
      <vt:lpstr>Megvalósított emuláció és vezérlőpult</vt:lpstr>
      <vt:lpstr>Témakörök</vt:lpstr>
      <vt:lpstr>Helyettesítő elektronika</vt:lpstr>
      <vt:lpstr>Kapcsolási rajzok</vt:lpstr>
      <vt:lpstr>Témakörök</vt:lpstr>
      <vt:lpstr>Elért eredmények összegzése</vt:lpstr>
      <vt:lpstr>Újítások és fejlesztési lehetőségek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>Miklós Árpád</dc:creator>
  <cp:lastModifiedBy>Miklós Árpád</cp:lastModifiedBy>
  <cp:revision>245</cp:revision>
  <dcterms:created xsi:type="dcterms:W3CDTF">2021-05-24T18:07:19Z</dcterms:created>
  <dcterms:modified xsi:type="dcterms:W3CDTF">2021-06-18T21:04:59Z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